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404" r:id="rId5"/>
    <p:sldId id="339" r:id="rId6"/>
    <p:sldId id="418" r:id="rId7"/>
    <p:sldId id="419" r:id="rId8"/>
    <p:sldId id="420" r:id="rId9"/>
    <p:sldId id="422" r:id="rId10"/>
    <p:sldId id="421" r:id="rId11"/>
    <p:sldId id="424" r:id="rId12"/>
    <p:sldId id="423" r:id="rId13"/>
    <p:sldId id="425" r:id="rId14"/>
    <p:sldId id="426" r:id="rId15"/>
    <p:sldId id="427" r:id="rId16"/>
    <p:sldId id="429" r:id="rId17"/>
    <p:sldId id="430" r:id="rId18"/>
  </p:sldIdLst>
  <p:sldSz cx="11522075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AC"/>
    <a:srgbClr val="292929"/>
    <a:srgbClr val="002A58"/>
    <a:srgbClr val="A5A7AA"/>
    <a:srgbClr val="D0CECE"/>
    <a:srgbClr val="A9DF62"/>
    <a:srgbClr val="9933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3881"/>
  </p:normalViewPr>
  <p:slideViewPr>
    <p:cSldViewPr snapToGrid="0" snapToObjects="1">
      <p:cViewPr>
        <p:scale>
          <a:sx n="75" d="100"/>
          <a:sy n="75" d="100"/>
        </p:scale>
        <p:origin x="907" y="216"/>
      </p:cViewPr>
      <p:guideLst>
        <p:guide orient="horz" pos="2160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26607-E92F-9E9E-F431-2DB216AE92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F8243-8A8A-2565-2926-7A54AEF290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AEC6D6C3-8FBE-4F28-817F-7099D6EC1BCF}" type="datetimeFigureOut">
              <a:rPr lang="cs-CZ"/>
              <a:pPr>
                <a:defRPr/>
              </a:pPr>
              <a:t>07.06.2024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5D9D58-7F24-EE5E-91E6-304FE034F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1143000"/>
            <a:ext cx="518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s-CZ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E849F7-9C96-594C-03C5-21CE77987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cs-CZ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F310D-62D8-50B1-C103-3571B4D593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60604-44E4-891D-93B1-FA3F4B601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0C4C9A2-485E-47AF-BAC3-7736408F9B95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A8766AA0-0A48-117E-ACAE-67D645B5E6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584325"/>
            <a:ext cx="11522075" cy="444500"/>
          </a:xfrm>
          <a:prstGeom prst="rect">
            <a:avLst/>
          </a:prstGeom>
          <a:solidFill>
            <a:srgbClr val="005CAC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cs-CZ" altLang="cs-CZ" b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F20F0CDF-B965-9C31-A5A9-83F56B4A1E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23825"/>
            <a:ext cx="4572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48" y="3182778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/>
              <a:t>Click to edit Master title style</a:t>
            </a:r>
            <a:endParaRPr lang="x-non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0" y="4724400"/>
            <a:ext cx="4257675" cy="6191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 err="1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8648" y="5481637"/>
            <a:ext cx="4257675" cy="6191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29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E8308B03-CDE8-5B6E-A593-3BBEDF0BF8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75" y="6154738"/>
            <a:ext cx="701675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0" i="0" baseline="0">
                <a:solidFill>
                  <a:schemeClr val="tx2"/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1pPr>
            <a:lvl2pPr>
              <a:defRPr sz="22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2pPr>
            <a:lvl3pPr>
              <a:defRPr sz="20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3pPr>
            <a:lvl4pPr>
              <a:defRPr sz="18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4pPr>
            <a:lvl5pPr>
              <a:defRPr sz="16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624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A5A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3888" y="2002631"/>
            <a:ext cx="7886700" cy="28527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23888" y="4863784"/>
            <a:ext cx="78867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301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11">
            <a:extLst>
              <a:ext uri="{FF2B5EF4-FFF2-40B4-BE49-F238E27FC236}">
                <a16:creationId xmlns:a16="http://schemas.microsoft.com/office/drawing/2014/main" id="{16E55EE8-C07E-11F4-E13B-89663F46DF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Icon&#10;&#10;Description automatically generated">
            <a:extLst>
              <a:ext uri="{FF2B5EF4-FFF2-40B4-BE49-F238E27FC236}">
                <a16:creationId xmlns:a16="http://schemas.microsoft.com/office/drawing/2014/main" id="{0EC9572E-DDBA-D41A-17F2-2B73CE61F1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rgbClr val="002A5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solidFill>
                  <a:schemeClr val="tx1">
                    <a:lumMod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solidFill>
                  <a:schemeClr val="tx1">
                    <a:lumMod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8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7">
            <a:extLst>
              <a:ext uri="{FF2B5EF4-FFF2-40B4-BE49-F238E27FC236}">
                <a16:creationId xmlns:a16="http://schemas.microsoft.com/office/drawing/2014/main" id="{33F48BBE-7C99-7C2E-6719-65FFF883C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Icon&#10;&#10;Description automatically generated">
            <a:extLst>
              <a:ext uri="{FF2B5EF4-FFF2-40B4-BE49-F238E27FC236}">
                <a16:creationId xmlns:a16="http://schemas.microsoft.com/office/drawing/2014/main" id="{68F9F448-07B2-4431-9117-A7645F026C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4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6">
            <a:extLst>
              <a:ext uri="{FF2B5EF4-FFF2-40B4-BE49-F238E27FC236}">
                <a16:creationId xmlns:a16="http://schemas.microsoft.com/office/drawing/2014/main" id="{90389FCA-7117-9D80-DE0D-3AC201E0AD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Icon&#10;&#10;Description automatically generated">
            <a:extLst>
              <a:ext uri="{FF2B5EF4-FFF2-40B4-BE49-F238E27FC236}">
                <a16:creationId xmlns:a16="http://schemas.microsoft.com/office/drawing/2014/main" id="{F48B5ED7-4BCD-A38C-5504-62C9AAF3E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940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9">
            <a:extLst>
              <a:ext uri="{FF2B5EF4-FFF2-40B4-BE49-F238E27FC236}">
                <a16:creationId xmlns:a16="http://schemas.microsoft.com/office/drawing/2014/main" id="{E438D3B3-8C6C-6EBB-D560-219EEBC56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Icon&#10;&#10;Description automatically generated">
            <a:extLst>
              <a:ext uri="{FF2B5EF4-FFF2-40B4-BE49-F238E27FC236}">
                <a16:creationId xmlns:a16="http://schemas.microsoft.com/office/drawing/2014/main" id="{4491ED2F-0BD3-B663-2D10-FBB9F6DBA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3495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9">
            <a:extLst>
              <a:ext uri="{FF2B5EF4-FFF2-40B4-BE49-F238E27FC236}">
                <a16:creationId xmlns:a16="http://schemas.microsoft.com/office/drawing/2014/main" id="{2B2E9A12-40C5-5A44-632A-88192AB0BE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Icon&#10;&#10;Description automatically generated">
            <a:extLst>
              <a:ext uri="{FF2B5EF4-FFF2-40B4-BE49-F238E27FC236}">
                <a16:creationId xmlns:a16="http://schemas.microsoft.com/office/drawing/2014/main" id="{49FE2AFE-37EA-1207-94DD-4D75A150D1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8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40B709DB-7FA7-53AB-3D5E-7CF172E19A3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584325"/>
            <a:ext cx="11522075" cy="444500"/>
          </a:xfrm>
          <a:prstGeom prst="rect">
            <a:avLst/>
          </a:prstGeom>
          <a:solidFill>
            <a:srgbClr val="005CAC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 sz="1701" b="0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80C6870E-8D2D-F082-D006-FB33596968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23825"/>
            <a:ext cx="4572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48" y="3182780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/>
              <a:t>Click to edit Master title style</a:t>
            </a:r>
            <a:endParaRPr lang="x-non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1" y="4724402"/>
            <a:ext cx="4257675" cy="6191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32100" indent="0">
              <a:buNone/>
              <a:defRPr>
                <a:solidFill>
                  <a:schemeClr val="bg1"/>
                </a:solidFill>
              </a:defRPr>
            </a:lvl2pPr>
            <a:lvl3pPr marL="864199" indent="0">
              <a:buNone/>
              <a:defRPr>
                <a:solidFill>
                  <a:schemeClr val="bg1"/>
                </a:solidFill>
              </a:defRPr>
            </a:lvl3pPr>
            <a:lvl4pPr marL="1296299" indent="0">
              <a:buNone/>
              <a:defRPr>
                <a:solidFill>
                  <a:schemeClr val="bg1"/>
                </a:solidFill>
              </a:defRPr>
            </a:lvl4pPr>
            <a:lvl5pPr marL="172839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 err="1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8649" y="5481639"/>
            <a:ext cx="4257675" cy="619125"/>
          </a:xfrm>
        </p:spPr>
        <p:txBody>
          <a:bodyPr>
            <a:normAutofit/>
          </a:bodyPr>
          <a:lstStyle>
            <a:lvl1pPr marL="0" indent="0">
              <a:buNone/>
              <a:defRPr sz="1890">
                <a:solidFill>
                  <a:schemeClr val="bg1"/>
                </a:solidFill>
              </a:defRPr>
            </a:lvl1pPr>
            <a:lvl2pPr marL="432100" indent="0">
              <a:buNone/>
              <a:defRPr>
                <a:solidFill>
                  <a:schemeClr val="bg1"/>
                </a:solidFill>
              </a:defRPr>
            </a:lvl2pPr>
            <a:lvl3pPr marL="864199" indent="0">
              <a:buNone/>
              <a:defRPr>
                <a:solidFill>
                  <a:schemeClr val="bg1"/>
                </a:solidFill>
              </a:defRPr>
            </a:lvl3pPr>
            <a:lvl4pPr marL="1296299" indent="0">
              <a:buNone/>
              <a:defRPr>
                <a:solidFill>
                  <a:schemeClr val="bg1"/>
                </a:solidFill>
              </a:defRPr>
            </a:lvl4pPr>
            <a:lvl5pPr marL="172839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16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921485C-2352-4C0B-4B3A-0C3F37D5F4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2163" y="365125"/>
            <a:ext cx="99377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9BBFBA3-04E2-CDC0-D798-A39F293FA8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92163" y="1825625"/>
            <a:ext cx="993775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/>
              <a:t>Click to edit Master text styles</a:t>
            </a:r>
          </a:p>
          <a:p>
            <a:pPr lvl="1"/>
            <a:r>
              <a:rPr lang="en-US" altLang="cs-CZ"/>
              <a:t>Second level</a:t>
            </a:r>
          </a:p>
          <a:p>
            <a:pPr lvl="2"/>
            <a:r>
              <a:rPr lang="en-US" altLang="cs-CZ"/>
              <a:t>Third level</a:t>
            </a:r>
          </a:p>
          <a:p>
            <a:pPr lvl="3"/>
            <a:r>
              <a:rPr lang="en-US" altLang="cs-CZ"/>
              <a:t>Fourth level</a:t>
            </a:r>
          </a:p>
          <a:p>
            <a:pPr lvl="4"/>
            <a:r>
              <a:rPr lang="en-US" altLang="cs-CZ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15DBA-B6C4-BFB1-E1D2-4FB9D70B8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163" y="6356350"/>
            <a:ext cx="259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6427B4E-E819-402E-9590-20C0A19C4526}" type="datetimeFigureOut">
              <a:rPr lang="cs-CZ"/>
              <a:pPr>
                <a:defRPr/>
              </a:pPr>
              <a:t>07.06.2024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C6BF2-7897-7372-59AC-74108DEA9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350" y="6356350"/>
            <a:ext cx="3889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028B6-8642-5C09-764F-CB86EE4D0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7525" y="6356350"/>
            <a:ext cx="259238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rgbClr val="EFF0EF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FE379117-7F2C-48AB-A641-E4990E294F74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info.com/extension/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reticulat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quarto.org/docs/computations/python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hyperlink" Target="https://learngitbranching.js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dyverse/dply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A01EEEF1-F658-70BC-69D6-A985A47A68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5213" y="3197225"/>
            <a:ext cx="9523412" cy="125253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cs-CZ" altLang="cs-CZ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Něco navíc</a:t>
            </a:r>
            <a:endParaRPr lang="en-US" altLang="cs-CZ" dirty="0">
              <a:solidFill>
                <a:srgbClr val="0074B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2643" name="Text Placeholder 2">
            <a:extLst>
              <a:ext uri="{FF2B5EF4-FFF2-40B4-BE49-F238E27FC236}">
                <a16:creationId xmlns:a16="http://schemas.microsoft.com/office/drawing/2014/main" id="{C654B9FF-3FFC-C718-BEED-3EACB4B9E0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65213" y="4652963"/>
            <a:ext cx="5068887" cy="585787"/>
          </a:xfrm>
        </p:spPr>
        <p:txBody>
          <a:bodyPr lIns="86416" tIns="43208" rIns="86416" bIns="43208"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cs-CZ" altLang="cs-CZ" sz="2457" dirty="0">
                <a:solidFill>
                  <a:srgbClr val="34465C"/>
                </a:solidFill>
                <a:latin typeface="Poppins"/>
                <a:cs typeface="Poppins"/>
              </a:rPr>
              <a:t>Michal Lauer</a:t>
            </a:r>
            <a:endParaRPr lang="cs-CZ" altLang="cs-CZ" sz="2457" dirty="0">
              <a:solidFill>
                <a:srgbClr val="34465C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2644" name="Text Placeholder 3">
            <a:extLst>
              <a:ext uri="{FF2B5EF4-FFF2-40B4-BE49-F238E27FC236}">
                <a16:creationId xmlns:a16="http://schemas.microsoft.com/office/drawing/2014/main" id="{84968EA8-631E-C275-81B0-24A776DD2C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65213" y="5368925"/>
            <a:ext cx="5068887" cy="585788"/>
          </a:xfrm>
        </p:spPr>
        <p:txBody>
          <a:bodyPr lIns="86416" tIns="43208" rIns="86416" bIns="43208" rtlCol="0"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cs-CZ" altLang="cs-CZ" sz="1890" dirty="0">
                <a:solidFill>
                  <a:srgbClr val="34465C"/>
                </a:solidFill>
                <a:latin typeface="Poppins"/>
                <a:cs typeface="Poppins"/>
              </a:rPr>
              <a:t>6. 6. 2024 – 7. 6.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E2153CDF-E55E-CB17-33D2-E01E2FA9D07E}"/>
              </a:ext>
            </a:extLst>
          </p:cNvPr>
          <p:cNvSpPr>
            <a:spLocks/>
          </p:cNvSpPr>
          <p:nvPr/>
        </p:nvSpPr>
        <p:spPr bwMode="auto">
          <a:xfrm>
            <a:off x="4927915" y="2620963"/>
            <a:ext cx="1580562" cy="833150"/>
          </a:xfrm>
          <a:prstGeom prst="rect">
            <a:avLst/>
          </a:prstGeom>
          <a:noFill/>
          <a:ln>
            <a:noFill/>
          </a:ln>
        </p:spPr>
        <p:txBody>
          <a:bodyPr wrap="none" lIns="0" tIns="108000" rIns="0" bIns="108000">
            <a:spAutoFit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>
                <a:solidFill>
                  <a:srgbClr val="005CAC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>
                <a:solidFill>
                  <a:srgbClr val="4D4D4D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4D4D4D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cs-CZ" altLang="cs-CZ" sz="4400" b="0" dirty="0" err="1">
                <a:solidFill>
                  <a:srgbClr val="0074B0"/>
                </a:solidFill>
                <a:latin typeface="Poppins"/>
                <a:ea typeface="+mj-ea"/>
                <a:cs typeface="Poppins"/>
              </a:rPr>
              <a:t>ipynb</a:t>
            </a:r>
            <a:endParaRPr lang="cs-CZ" altLang="cs-CZ" sz="4400" b="0" dirty="0">
              <a:solidFill>
                <a:srgbClr val="0074B0"/>
              </a:solidFill>
              <a:latin typeface="Poppins"/>
              <a:ea typeface="+mj-ea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9103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Z druhého kalíšku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.</a:t>
            </a:r>
            <a:r>
              <a:rPr lang="cs-CZ" sz="3200" b="0" dirty="0" err="1"/>
              <a:t>rmd</a:t>
            </a:r>
            <a:r>
              <a:rPr lang="cs-CZ" sz="3200" b="0" dirty="0"/>
              <a:t> v </a:t>
            </a:r>
            <a:r>
              <a:rPr lang="cs-CZ" sz="3200" b="0" dirty="0" err="1"/>
              <a:t>Rku</a:t>
            </a:r>
            <a:r>
              <a:rPr lang="cs-CZ" sz="3200" b="0" dirty="0"/>
              <a:t> = .</a:t>
            </a:r>
            <a:r>
              <a:rPr lang="cs-CZ" sz="3200" b="0" dirty="0" err="1"/>
              <a:t>ipynb</a:t>
            </a:r>
            <a:r>
              <a:rPr lang="cs-CZ" sz="3200" b="0" dirty="0"/>
              <a:t> v pythonu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Velmi podobné chování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Markdown</a:t>
            </a:r>
            <a:endParaRPr lang="cs-CZ" sz="3200" b="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Buňky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LaTeX</a:t>
            </a:r>
            <a:endParaRPr lang="cs-CZ" sz="3200" b="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cs-CZ" sz="3200" b="0" dirty="0"/>
          </a:p>
          <a:p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443664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PYNB File - What is an .ipynb file and how do I open it?">
            <a:extLst>
              <a:ext uri="{FF2B5EF4-FFF2-40B4-BE49-F238E27FC236}">
                <a16:creationId xmlns:a16="http://schemas.microsoft.com/office/drawing/2014/main" id="{6A3D7558-A0FD-5206-CEB9-A7E75D8B8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948" y="223065"/>
            <a:ext cx="7122044" cy="60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1AE72-91A9-2A6B-7FC9-8417CDAD8075}"/>
              </a:ext>
            </a:extLst>
          </p:cNvPr>
          <p:cNvSpPr txBox="1"/>
          <p:nvPr/>
        </p:nvSpPr>
        <p:spPr>
          <a:xfrm>
            <a:off x="118966" y="6419491"/>
            <a:ext cx="5761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https://fileinfo.com/extension/ipynb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222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quarto</a:t>
            </a:r>
            <a:endParaRPr lang="cs-CZ" altLang="cs-CZ" sz="3200" dirty="0">
              <a:solidFill>
                <a:srgbClr val="0074B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Posit</a:t>
            </a:r>
            <a:r>
              <a:rPr lang="cs-CZ" sz="3200" b="0" dirty="0"/>
              <a:t> (</a:t>
            </a:r>
            <a:r>
              <a:rPr lang="cs-CZ" sz="3200" b="0" dirty="0" err="1"/>
              <a:t>RStudio</a:t>
            </a:r>
            <a:r>
              <a:rPr lang="cs-CZ" sz="3200" b="0" dirty="0"/>
              <a:t>) snaha o „spojení“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.</a:t>
            </a:r>
            <a:r>
              <a:rPr lang="cs-CZ" sz="3200" b="0" dirty="0" err="1"/>
              <a:t>qmd</a:t>
            </a:r>
            <a:r>
              <a:rPr lang="cs-CZ" sz="3200" b="0" dirty="0"/>
              <a:t> dokumenty umí obojí – a nejen to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Kódování v R i Pythonu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>
                <a:hlinkClick r:id="rId2"/>
              </a:rPr>
              <a:t>https://rstudio.github.io/reticulate/</a:t>
            </a:r>
            <a:endParaRPr lang="cs-CZ" sz="3200" b="0" dirty="0"/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cs-CZ" sz="3200" b="0" dirty="0"/>
          </a:p>
          <a:p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308726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E1AE72-91A9-2A6B-7FC9-8417CDAD8075}"/>
              </a:ext>
            </a:extLst>
          </p:cNvPr>
          <p:cNvSpPr txBox="1"/>
          <p:nvPr/>
        </p:nvSpPr>
        <p:spPr>
          <a:xfrm>
            <a:off x="118966" y="6419491"/>
            <a:ext cx="57616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https://quarto.org/docs/computations/python.html</a:t>
            </a:r>
            <a:endParaRPr lang="cs-CZ" sz="1400" dirty="0"/>
          </a:p>
        </p:txBody>
      </p:sp>
      <p:pic>
        <p:nvPicPr>
          <p:cNvPr id="8194" name="Picture 2" descr="Screen shot of VS Code editor with three vertical sections. The leftmost includes the file explorer, and quarto help. The second pane is the source code for a quarto file with python code. The third is interactive with Python running and output of the code cells shown.">
            <a:extLst>
              <a:ext uri="{FF2B5EF4-FFF2-40B4-BE49-F238E27FC236}">
                <a16:creationId xmlns:a16="http://schemas.microsoft.com/office/drawing/2014/main" id="{8D1EA6C9-DA22-2486-43DB-5C8C28CA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50" y="279918"/>
            <a:ext cx="9929007" cy="57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65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E2153CDF-E55E-CB17-33D2-E01E2FA9D07E}"/>
              </a:ext>
            </a:extLst>
          </p:cNvPr>
          <p:cNvSpPr>
            <a:spLocks/>
          </p:cNvSpPr>
          <p:nvPr/>
        </p:nvSpPr>
        <p:spPr bwMode="auto">
          <a:xfrm>
            <a:off x="5326258" y="2620963"/>
            <a:ext cx="783869" cy="833150"/>
          </a:xfrm>
          <a:prstGeom prst="rect">
            <a:avLst/>
          </a:prstGeom>
          <a:noFill/>
          <a:ln>
            <a:noFill/>
          </a:ln>
        </p:spPr>
        <p:txBody>
          <a:bodyPr wrap="none" lIns="0" tIns="108000" rIns="0" bIns="108000">
            <a:spAutoFit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>
                <a:solidFill>
                  <a:srgbClr val="005CAC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>
                <a:solidFill>
                  <a:srgbClr val="4D4D4D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4D4D4D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cs-CZ" altLang="cs-CZ" sz="4400" b="0" dirty="0">
                <a:solidFill>
                  <a:srgbClr val="0074B0"/>
                </a:solidFill>
                <a:latin typeface="Poppins"/>
                <a:ea typeface="+mj-ea"/>
                <a:cs typeface="Poppins"/>
              </a:rPr>
              <a:t>Git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 to je </a:t>
            </a:r>
            <a:r>
              <a:rPr lang="cs-CZ" altLang="cs-CZ" sz="3200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</a:t>
            </a:r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Správa projektu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Sledování historie změn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Jednoduché „zkoušení“ nových věcí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Sdílení analýzy s kolegy</a:t>
            </a:r>
            <a:endParaRPr lang="en-US" sz="3200" b="0" dirty="0"/>
          </a:p>
        </p:txBody>
      </p:sp>
      <p:pic>
        <p:nvPicPr>
          <p:cNvPr id="6" name="Picture 5" descr="A finger pressing a key on a keyboard&#10;&#10;Description automatically generated">
            <a:extLst>
              <a:ext uri="{FF2B5EF4-FFF2-40B4-BE49-F238E27FC236}">
                <a16:creationId xmlns:a16="http://schemas.microsoft.com/office/drawing/2014/main" id="{34836792-6C62-AF22-D073-34E89058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16" y="2977826"/>
            <a:ext cx="4762500" cy="26765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CEFCCD-0F25-C59A-CA63-F711139C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63" y="3353388"/>
            <a:ext cx="3942962" cy="332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63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 to je </a:t>
            </a:r>
            <a:r>
              <a:rPr lang="cs-CZ" altLang="cs-CZ" sz="3200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</a:t>
            </a:r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pic>
        <p:nvPicPr>
          <p:cNvPr id="1026" name="Picture 2" descr="Mastering Git Branches: From Creation to Conflict Resolution | by Pankaj  Kholiya | Dev Genius">
            <a:extLst>
              <a:ext uri="{FF2B5EF4-FFF2-40B4-BE49-F238E27FC236}">
                <a16:creationId xmlns:a16="http://schemas.microsoft.com/office/drawing/2014/main" id="{7BEDC5B0-CD3B-60B9-B30D-617CBC8E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72" y="740569"/>
            <a:ext cx="6191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79B38A-F0E0-F932-0908-31416621640C}"/>
              </a:ext>
            </a:extLst>
          </p:cNvPr>
          <p:cNvSpPr txBox="1"/>
          <p:nvPr/>
        </p:nvSpPr>
        <p:spPr>
          <a:xfrm>
            <a:off x="94635" y="6357419"/>
            <a:ext cx="10525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https://blog.devgenius.io/mastering-git-branches-from-creation-to-conflict-resolution-bd227ee12339</a:t>
            </a:r>
          </a:p>
        </p:txBody>
      </p:sp>
    </p:spTree>
    <p:extLst>
      <p:ext uri="{BB962C8B-B14F-4D97-AF65-F5344CB8AC3E}">
        <p14:creationId xmlns:p14="http://schemas.microsoft.com/office/powerpoint/2010/main" val="356202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Nejdůležitější příkazy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Načtení </a:t>
            </a:r>
            <a:r>
              <a:rPr lang="cs-CZ" sz="3200" b="0" dirty="0" err="1"/>
              <a:t>gitu</a:t>
            </a:r>
            <a:r>
              <a:rPr lang="cs-CZ" sz="3200" b="0" dirty="0"/>
              <a:t> (Git/GitHub Desktop…)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git</a:t>
            </a:r>
            <a:r>
              <a:rPr lang="cs-CZ" sz="3200" b="0" dirty="0"/>
              <a:t> </a:t>
            </a:r>
            <a:r>
              <a:rPr lang="cs-CZ" sz="3200" b="0" dirty="0" err="1"/>
              <a:t>init</a:t>
            </a:r>
            <a:endParaRPr lang="cs-CZ" sz="3200" b="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Nejprve musíme </a:t>
            </a:r>
            <a:r>
              <a:rPr lang="cs-CZ" sz="3200" b="0" dirty="0" err="1"/>
              <a:t>gitu</a:t>
            </a:r>
            <a:r>
              <a:rPr lang="cs-CZ" sz="3200" b="0" dirty="0"/>
              <a:t> říct, co chceme sledovat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git</a:t>
            </a:r>
            <a:r>
              <a:rPr lang="cs-CZ" sz="3200" b="0" dirty="0"/>
              <a:t> </a:t>
            </a:r>
            <a:r>
              <a:rPr lang="cs-CZ" sz="3200" b="0" dirty="0" err="1"/>
              <a:t>add</a:t>
            </a:r>
            <a:r>
              <a:rPr lang="cs-CZ" sz="3200" b="0" dirty="0"/>
              <a:t> &lt;soubor&gt;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Svoje změny pak musím potvrdit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git</a:t>
            </a:r>
            <a:r>
              <a:rPr lang="cs-CZ" sz="3200" b="0" dirty="0"/>
              <a:t> </a:t>
            </a:r>
            <a:r>
              <a:rPr lang="cs-CZ" sz="3200" b="0" dirty="0" err="1"/>
              <a:t>commit</a:t>
            </a:r>
            <a:r>
              <a:rPr lang="cs-CZ" sz="3200" b="0" dirty="0"/>
              <a:t> &lt;soubor&gt; -m „Regrese hotová“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Poté změny sdílím se světem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git</a:t>
            </a:r>
            <a:r>
              <a:rPr lang="cs-CZ" sz="3200" b="0" dirty="0"/>
              <a:t> </a:t>
            </a:r>
            <a:r>
              <a:rPr lang="cs-CZ" sz="3200" b="0" dirty="0" err="1"/>
              <a:t>push</a:t>
            </a:r>
            <a:r>
              <a:rPr lang="cs-CZ" sz="3200" b="0" dirty="0"/>
              <a:t> &lt;kam&gt; &lt;</a:t>
            </a:r>
            <a:r>
              <a:rPr lang="cs-CZ" sz="3200" b="0" dirty="0" err="1"/>
              <a:t>branch</a:t>
            </a:r>
            <a:r>
              <a:rPr lang="cs-CZ" sz="3200" b="0" dirty="0"/>
              <a:t>&gt;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Také můžu zjistit změny ze světa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 err="1"/>
              <a:t>git</a:t>
            </a:r>
            <a:r>
              <a:rPr lang="cs-CZ" sz="3200" b="0" dirty="0"/>
              <a:t> </a:t>
            </a:r>
            <a:r>
              <a:rPr lang="cs-CZ" sz="3200" b="0" dirty="0" err="1"/>
              <a:t>pull</a:t>
            </a:r>
            <a:r>
              <a:rPr lang="cs-CZ" sz="3200" b="0" dirty="0"/>
              <a:t> &lt;odkud&gt; &lt;</a:t>
            </a:r>
            <a:r>
              <a:rPr lang="cs-CZ" sz="3200" b="0" dirty="0" err="1"/>
              <a:t>branch</a:t>
            </a:r>
            <a:r>
              <a:rPr lang="cs-CZ" sz="3200" b="0" dirty="0"/>
              <a:t>&gt;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40745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 to je </a:t>
            </a:r>
            <a:r>
              <a:rPr lang="cs-CZ" altLang="cs-CZ" sz="3200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</a:t>
            </a:r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pic>
        <p:nvPicPr>
          <p:cNvPr id="1026" name="Picture 2" descr="Mastering Git Branches: From Creation to Conflict Resolution | by Pankaj  Kholiya | Dev Genius">
            <a:extLst>
              <a:ext uri="{FF2B5EF4-FFF2-40B4-BE49-F238E27FC236}">
                <a16:creationId xmlns:a16="http://schemas.microsoft.com/office/drawing/2014/main" id="{7BEDC5B0-CD3B-60B9-B30D-617CBC8E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72" y="740569"/>
            <a:ext cx="6191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79B38A-F0E0-F932-0908-31416621640C}"/>
              </a:ext>
            </a:extLst>
          </p:cNvPr>
          <p:cNvSpPr txBox="1"/>
          <p:nvPr/>
        </p:nvSpPr>
        <p:spPr>
          <a:xfrm>
            <a:off x="94635" y="6357419"/>
            <a:ext cx="10525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https://blog.devgenius.io/mastering-git-branches-from-creation-to-conflict-resolution-bd227ee12339</a:t>
            </a:r>
          </a:p>
        </p:txBody>
      </p:sp>
    </p:spTree>
    <p:extLst>
      <p:ext uri="{BB962C8B-B14F-4D97-AF65-F5344CB8AC3E}">
        <p14:creationId xmlns:p14="http://schemas.microsoft.com/office/powerpoint/2010/main" val="3435851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Materiály navíc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600" b="0" dirty="0">
                <a:hlinkClick r:id="rId2"/>
              </a:rPr>
              <a:t>https://learngitbranching.js.org/</a:t>
            </a:r>
            <a:endParaRPr lang="cs-CZ" sz="3600" b="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600" b="0" dirty="0">
                <a:hlinkClick r:id="rId3"/>
              </a:rPr>
              <a:t>https://git-scm.com/book/en/v2</a:t>
            </a:r>
            <a:endParaRPr lang="cs-CZ" sz="3600" b="0" dirty="0"/>
          </a:p>
          <a:p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49066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E2153CDF-E55E-CB17-33D2-E01E2FA9D07E}"/>
              </a:ext>
            </a:extLst>
          </p:cNvPr>
          <p:cNvSpPr>
            <a:spLocks/>
          </p:cNvSpPr>
          <p:nvPr/>
        </p:nvSpPr>
        <p:spPr bwMode="auto">
          <a:xfrm>
            <a:off x="3732875" y="2620963"/>
            <a:ext cx="3970639" cy="833150"/>
          </a:xfrm>
          <a:prstGeom prst="rect">
            <a:avLst/>
          </a:prstGeom>
          <a:noFill/>
          <a:ln>
            <a:noFill/>
          </a:ln>
        </p:spPr>
        <p:txBody>
          <a:bodyPr wrap="none" lIns="0" tIns="108000" rIns="0" bIns="108000">
            <a:spAutoFit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>
                <a:solidFill>
                  <a:srgbClr val="005CAC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>
                <a:solidFill>
                  <a:srgbClr val="4D4D4D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4D4D4D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92929"/>
                </a:solidFill>
                <a:latin typeface="Century Gothic" panose="020B0502020202020204" pitchFamily="34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cs-CZ" altLang="cs-CZ" sz="4400" b="0" dirty="0">
                <a:solidFill>
                  <a:srgbClr val="0074B0"/>
                </a:solidFill>
                <a:latin typeface="Poppins"/>
                <a:ea typeface="+mj-ea"/>
                <a:cs typeface="Poppins"/>
              </a:rPr>
              <a:t>GitHub, </a:t>
            </a:r>
            <a:r>
              <a:rPr lang="cs-CZ" altLang="cs-CZ" sz="4400" b="0" dirty="0" err="1">
                <a:solidFill>
                  <a:srgbClr val="0074B0"/>
                </a:solidFill>
                <a:latin typeface="Poppins"/>
                <a:ea typeface="+mj-ea"/>
                <a:cs typeface="Poppins"/>
              </a:rPr>
              <a:t>GitLab</a:t>
            </a:r>
            <a:endParaRPr lang="cs-CZ" altLang="cs-CZ" sz="4400" b="0" dirty="0">
              <a:solidFill>
                <a:srgbClr val="0074B0"/>
              </a:solidFill>
              <a:latin typeface="Poppins"/>
              <a:ea typeface="+mj-ea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3801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21B58D-E165-E8C0-D50E-64D029EBB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00" y="365125"/>
            <a:ext cx="10823575" cy="750888"/>
          </a:xfrm>
        </p:spPr>
        <p:txBody>
          <a:bodyPr/>
          <a:lstStyle/>
          <a:p>
            <a:pPr eaLnBrk="1" hangingPunct="1"/>
            <a:r>
              <a:rPr lang="cs-CZ" altLang="cs-CZ" sz="3200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Sdílení se světem!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14E-E61C-730E-2674-F3E31A3C6833}"/>
              </a:ext>
            </a:extLst>
          </p:cNvPr>
          <p:cNvSpPr txBox="1"/>
          <p:nvPr/>
        </p:nvSpPr>
        <p:spPr>
          <a:xfrm>
            <a:off x="597159" y="1203649"/>
            <a:ext cx="100863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Sám, interně v týmu, otevřené projekty…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Sdílení balíčků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Veřejně dostupné kódy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Společná „kontrola“ kódu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Komunitní opravování chyb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/>
              <a:t>Řešení problémů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cs-CZ" sz="3200" b="0" dirty="0">
                <a:hlinkClick r:id="rId2"/>
              </a:rPr>
              <a:t>https://github.com/tidyverse/dplyr</a:t>
            </a:r>
            <a:endParaRPr lang="cs-CZ" sz="3200" b="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cs-CZ" sz="3200" b="0" dirty="0"/>
          </a:p>
          <a:p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27656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EAEBEA"/>
      </a:dk1>
      <a:lt1>
        <a:srgbClr val="FFFFFF"/>
      </a:lt1>
      <a:dk2>
        <a:srgbClr val="00203E"/>
      </a:dk2>
      <a:lt2>
        <a:srgbClr val="75B729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2286DD"/>
      </a:hlink>
      <a:folHlink>
        <a:srgbClr val="7497BB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 1">
        <a:dk1>
          <a:srgbClr val="EAEBEA"/>
        </a:dk1>
        <a:lt1>
          <a:srgbClr val="FFFFFF"/>
        </a:lt1>
        <a:dk2>
          <a:srgbClr val="00203E"/>
        </a:dk2>
        <a:lt2>
          <a:srgbClr val="75B729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C8C9C8"/>
        </a:accent4>
        <a:accent5>
          <a:srgbClr val="EBEBEB"/>
        </a:accent5>
        <a:accent6>
          <a:srgbClr val="A1A1A1"/>
        </a:accent6>
        <a:hlink>
          <a:srgbClr val="2286DD"/>
        </a:hlink>
        <a:folHlink>
          <a:srgbClr val="7497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333333"/>
        </a:dk1>
        <a:lt1>
          <a:srgbClr val="FFFFFF"/>
        </a:lt1>
        <a:dk2>
          <a:srgbClr val="00203E"/>
        </a:dk2>
        <a:lt2>
          <a:srgbClr val="75B729"/>
        </a:lt2>
        <a:accent1>
          <a:srgbClr val="DDDDDD"/>
        </a:accent1>
        <a:accent2>
          <a:srgbClr val="FFFFFF"/>
        </a:accent2>
        <a:accent3>
          <a:srgbClr val="FFFFFF"/>
        </a:accent3>
        <a:accent4>
          <a:srgbClr val="2A2A2A"/>
        </a:accent4>
        <a:accent5>
          <a:srgbClr val="EBEBEB"/>
        </a:accent5>
        <a:accent6>
          <a:srgbClr val="E7E7E7"/>
        </a:accent6>
        <a:hlink>
          <a:srgbClr val="2286DD"/>
        </a:hlink>
        <a:folHlink>
          <a:srgbClr val="7497B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 2">
    <a:dk1>
      <a:srgbClr val="333333"/>
    </a:dk1>
    <a:lt1>
      <a:srgbClr val="FFFFFF"/>
    </a:lt1>
    <a:dk2>
      <a:srgbClr val="00203E"/>
    </a:dk2>
    <a:lt2>
      <a:srgbClr val="75B729"/>
    </a:lt2>
    <a:accent1>
      <a:srgbClr val="DDDDDD"/>
    </a:accent1>
    <a:accent2>
      <a:srgbClr val="FFFFFF"/>
    </a:accent2>
    <a:accent3>
      <a:srgbClr val="FFFFFF"/>
    </a:accent3>
    <a:accent4>
      <a:srgbClr val="2A2A2A"/>
    </a:accent4>
    <a:accent5>
      <a:srgbClr val="EBEBEB"/>
    </a:accent5>
    <a:accent6>
      <a:srgbClr val="E7E7E7"/>
    </a:accent6>
    <a:hlink>
      <a:srgbClr val="2286DD"/>
    </a:hlink>
    <a:folHlink>
      <a:srgbClr val="7497B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83762EB5A18C04DBFA29C99AD83F26B" ma:contentTypeVersion="15" ma:contentTypeDescription="Vytvoří nový dokument" ma:contentTypeScope="" ma:versionID="d9ef6691753f8d1d5aac364a0a95b869">
  <xsd:schema xmlns:xsd="http://www.w3.org/2001/XMLSchema" xmlns:xs="http://www.w3.org/2001/XMLSchema" xmlns:p="http://schemas.microsoft.com/office/2006/metadata/properties" xmlns:ns2="b5e40aea-b4ae-4b94-9008-c1fed4a5c359" xmlns:ns3="c95f7331-2dea-4b91-a62c-a2ea58dcbe03" targetNamespace="http://schemas.microsoft.com/office/2006/metadata/properties" ma:root="true" ma:fieldsID="8ffb3d0fa66fdebc604d2e8eddcb4819" ns2:_="" ns3:_="">
    <xsd:import namespace="b5e40aea-b4ae-4b94-9008-c1fed4a5c359"/>
    <xsd:import namespace="c95f7331-2dea-4b91-a62c-a2ea58dcbe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e40aea-b4ae-4b94-9008-c1fed4a5c3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Značky obrázků" ma:readOnly="false" ma:fieldId="{5cf76f15-5ced-4ddc-b409-7134ff3c332f}" ma:taxonomyMulti="true" ma:sspId="f0a14af1-e00f-4e76-aafe-20c72589a8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5f7331-2dea-4b91-a62c-a2ea58dcbe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c2ef57f-8d97-40b3-a219-205d2804e26f}" ma:internalName="TaxCatchAll" ma:showField="CatchAllData" ma:web="c95f7331-2dea-4b91-a62c-a2ea58dcbe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e40aea-b4ae-4b94-9008-c1fed4a5c359">
      <Terms xmlns="http://schemas.microsoft.com/office/infopath/2007/PartnerControls"/>
    </lcf76f155ced4ddcb4097134ff3c332f>
    <TaxCatchAll xmlns="c95f7331-2dea-4b91-a62c-a2ea58dcbe03" xsi:nil="true"/>
  </documentManagement>
</p:properties>
</file>

<file path=customXml/itemProps1.xml><?xml version="1.0" encoding="utf-8"?>
<ds:datastoreItem xmlns:ds="http://schemas.openxmlformats.org/officeDocument/2006/customXml" ds:itemID="{35AAFBE4-E0F2-46C8-9B9D-C83397D2F0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F36B38-92E1-4434-B928-0B6896AEBC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e40aea-b4ae-4b94-9008-c1fed4a5c359"/>
    <ds:schemaRef ds:uri="c95f7331-2dea-4b91-a62c-a2ea58dcbe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3785A2-D7CE-4CE1-98CE-0E3D5DDB8231}">
  <ds:schemaRefs>
    <ds:schemaRef ds:uri="http://schemas.microsoft.com/office/2006/metadata/properties"/>
    <ds:schemaRef ds:uri="http://schemas.microsoft.com/office/infopath/2007/PartnerControls"/>
    <ds:schemaRef ds:uri="b5e40aea-b4ae-4b94-9008-c1fed4a5c359"/>
    <ds:schemaRef ds:uri="c95f7331-2dea-4b91-a62c-a2ea58dcbe0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4268</TotalTime>
  <Words>268</Words>
  <Application>Microsoft Office PowerPoint</Application>
  <PresentationFormat>Custom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Poppins</vt:lpstr>
      <vt:lpstr>Office Theme</vt:lpstr>
      <vt:lpstr>Něco navíc</vt:lpstr>
      <vt:lpstr>PowerPoint Presentation</vt:lpstr>
      <vt:lpstr>Co to je git?</vt:lpstr>
      <vt:lpstr>Co to je git?</vt:lpstr>
      <vt:lpstr>Nejdůležitější příkazy</vt:lpstr>
      <vt:lpstr>Co to je git?</vt:lpstr>
      <vt:lpstr>Materiály navíc</vt:lpstr>
      <vt:lpstr>PowerPoint Presentation</vt:lpstr>
      <vt:lpstr>Sdílení se světem!</vt:lpstr>
      <vt:lpstr>PowerPoint Presentation</vt:lpstr>
      <vt:lpstr>Z druhého kalíšku</vt:lpstr>
      <vt:lpstr>PowerPoint Presentation</vt:lpstr>
      <vt:lpstr>quarto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Chalas</dc:creator>
  <cp:lastModifiedBy>Michal Lauer</cp:lastModifiedBy>
  <cp:revision>223</cp:revision>
  <dcterms:created xsi:type="dcterms:W3CDTF">2019-08-20T16:55:22Z</dcterms:created>
  <dcterms:modified xsi:type="dcterms:W3CDTF">2024-06-07T13:52:12Z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0x010100483762EB5A18C04DBFA29C99AD83F26B</vt:lpwstr>
  </property>
</Properties>
</file>